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</p:sldIdLst>
  <p:sldSz cy="10440000" cx="7560000"/>
  <p:notesSz cx="6858000" cy="9144000"/>
  <p:embeddedFontLst>
    <p:embeddedFont>
      <p:font typeface="Roboto"/>
      <p:regular r:id="rId9"/>
      <p:bold r:id="rId10"/>
      <p:italic r:id="rId11"/>
      <p:boldItalic r:id="rId12"/>
    </p:embeddedFont>
    <p:embeddedFont>
      <p:font typeface="Tahoma"/>
      <p:regular r:id="rId13"/>
      <p:bold r:id="rId14"/>
    </p:embeddedFont>
    <p:embeddedFont>
      <p:font typeface="Fira Sans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20">
          <p15:clr>
            <a:srgbClr val="747775"/>
          </p15:clr>
        </p15:guide>
        <p15:guide id="2" pos="272">
          <p15:clr>
            <a:srgbClr val="747775"/>
          </p15:clr>
        </p15:guide>
        <p15:guide id="3" pos="544">
          <p15:clr>
            <a:srgbClr val="747775"/>
          </p15:clr>
        </p15:guide>
        <p15:guide id="4" pos="4218">
          <p15:clr>
            <a:srgbClr val="747775"/>
          </p15:clr>
        </p15:guide>
        <p15:guide id="5" pos="4490">
          <p15:clr>
            <a:srgbClr val="747775"/>
          </p15:clr>
        </p15:guide>
        <p15:guide id="6" orient="horz" pos="483">
          <p15:clr>
            <a:srgbClr val="747775"/>
          </p15:clr>
        </p15:guide>
        <p15:guide id="7" orient="horz" pos="1236">
          <p15:clr>
            <a:srgbClr val="747775"/>
          </p15:clr>
        </p15:guide>
        <p15:guide id="8" orient="horz" pos="6102">
          <p15:clr>
            <a:srgbClr val="747775"/>
          </p15:clr>
        </p15:guide>
      </p15:sldGuideLst>
    </p:ext>
    <p:ext uri="GoogleSlidesCustomDataVersion2">
      <go:slidesCustomData xmlns:go="http://customooxmlschemas.google.com/" r:id="rId19" roundtripDataSignature="AMtx7mgYBtxerPGrFbpLtr+YK7SUshbZt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20" orient="horz"/>
        <p:guide pos="272"/>
        <p:guide pos="544"/>
        <p:guide pos="4218"/>
        <p:guide pos="4490"/>
        <p:guide pos="483" orient="horz"/>
        <p:guide pos="1236" orient="horz"/>
        <p:guide pos="6102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oboto-italic.fntdata"/><Relationship Id="rId10" Type="http://schemas.openxmlformats.org/officeDocument/2006/relationships/font" Target="fonts/Roboto-bold.fntdata"/><Relationship Id="rId13" Type="http://schemas.openxmlformats.org/officeDocument/2006/relationships/font" Target="fonts/Tahoma-regular.fntdata"/><Relationship Id="rId12" Type="http://schemas.openxmlformats.org/officeDocument/2006/relationships/font" Target="fonts/Roboto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Roboto-regular.fntdata"/><Relationship Id="rId15" Type="http://schemas.openxmlformats.org/officeDocument/2006/relationships/font" Target="fonts/FiraSans-regular.fntdata"/><Relationship Id="rId14" Type="http://schemas.openxmlformats.org/officeDocument/2006/relationships/font" Target="fonts/Tahoma-bold.fntdata"/><Relationship Id="rId17" Type="http://schemas.openxmlformats.org/officeDocument/2006/relationships/font" Target="fonts/FiraSans-italic.fntdata"/><Relationship Id="rId16" Type="http://schemas.openxmlformats.org/officeDocument/2006/relationships/font" Target="fonts/FiraSans-bold.fntdata"/><Relationship Id="rId5" Type="http://schemas.openxmlformats.org/officeDocument/2006/relationships/notesMaster" Target="notesMasters/notesMaster1.xml"/><Relationship Id="rId19" Type="http://customschemas.google.com/relationships/presentationmetadata" Target="metadata"/><Relationship Id="rId6" Type="http://schemas.openxmlformats.org/officeDocument/2006/relationships/slide" Target="slides/slide1.xml"/><Relationship Id="rId18" Type="http://schemas.openxmlformats.org/officeDocument/2006/relationships/font" Target="fonts/FiraSans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" name="Google Shape;59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" name="Google Shape;7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" name="Google Shape;9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te bas de page impair">
  <p:cSld name="SECTION_HEADER_1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1" name="Google Shape;11;p5"/>
          <p:cNvSpPr txBox="1"/>
          <p:nvPr/>
        </p:nvSpPr>
        <p:spPr>
          <a:xfrm>
            <a:off x="1076325" y="96678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: CC-BY-SA</a:t>
            </a:r>
            <a:endParaRPr b="0" i="1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5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4"/>
          <p:cNvSpPr txBox="1"/>
          <p:nvPr>
            <p:ph idx="1" type="body"/>
          </p:nvPr>
        </p:nvSpPr>
        <p:spPr>
          <a:xfrm>
            <a:off x="257705" y="8586994"/>
            <a:ext cx="4959600" cy="122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7" name="Google Shape;47;p1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5"/>
          <p:cNvSpPr txBox="1"/>
          <p:nvPr>
            <p:ph hasCustomPrompt="1" type="title"/>
          </p:nvPr>
        </p:nvSpPr>
        <p:spPr>
          <a:xfrm>
            <a:off x="257705" y="2245153"/>
            <a:ext cx="7044600" cy="3985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" name="Google Shape;50;p15"/>
          <p:cNvSpPr txBox="1"/>
          <p:nvPr>
            <p:ph idx="1" type="body"/>
          </p:nvPr>
        </p:nvSpPr>
        <p:spPr>
          <a:xfrm>
            <a:off x="257705" y="6398217"/>
            <a:ext cx="7044600" cy="26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1" name="Google Shape;51;p1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te bas de page pair">
  <p:cSld name="TITLE_AND_BODY_1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6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54" name="Google Shape;54;p16"/>
          <p:cNvSpPr txBox="1"/>
          <p:nvPr/>
        </p:nvSpPr>
        <p:spPr>
          <a:xfrm>
            <a:off x="314325" y="96678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: CC-BY-SA</a:t>
            </a:r>
            <a:endParaRPr b="0" i="1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7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6"/>
          <p:cNvSpPr txBox="1"/>
          <p:nvPr>
            <p:ph type="ctrTitle"/>
          </p:nvPr>
        </p:nvSpPr>
        <p:spPr>
          <a:xfrm>
            <a:off x="257712" y="1511298"/>
            <a:ext cx="7044600" cy="4166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5" name="Google Shape;15;p6"/>
          <p:cNvSpPr txBox="1"/>
          <p:nvPr>
            <p:ph idx="1" type="subTitle"/>
          </p:nvPr>
        </p:nvSpPr>
        <p:spPr>
          <a:xfrm>
            <a:off x="257705" y="5752555"/>
            <a:ext cx="7044600" cy="16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6" name="Google Shape;16;p6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7"/>
          <p:cNvSpPr txBox="1"/>
          <p:nvPr>
            <p:ph type="title"/>
          </p:nvPr>
        </p:nvSpPr>
        <p:spPr>
          <a:xfrm>
            <a:off x="257705" y="4365680"/>
            <a:ext cx="70446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7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8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8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8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9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" name="Google Shape;26;p9"/>
          <p:cNvSpPr txBox="1"/>
          <p:nvPr>
            <p:ph idx="1" type="body"/>
          </p:nvPr>
        </p:nvSpPr>
        <p:spPr>
          <a:xfrm>
            <a:off x="257705" y="2339232"/>
            <a:ext cx="33069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9"/>
          <p:cNvSpPr txBox="1"/>
          <p:nvPr>
            <p:ph idx="2" type="body"/>
          </p:nvPr>
        </p:nvSpPr>
        <p:spPr>
          <a:xfrm>
            <a:off x="3995291" y="2339232"/>
            <a:ext cx="33069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9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257705" y="1127727"/>
            <a:ext cx="2321700" cy="15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11"/>
          <p:cNvSpPr txBox="1"/>
          <p:nvPr>
            <p:ph idx="1" type="body"/>
          </p:nvPr>
        </p:nvSpPr>
        <p:spPr>
          <a:xfrm>
            <a:off x="257705" y="2820535"/>
            <a:ext cx="2321700" cy="64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11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/>
          <p:nvPr>
            <p:ph type="title"/>
          </p:nvPr>
        </p:nvSpPr>
        <p:spPr>
          <a:xfrm>
            <a:off x="405325" y="913690"/>
            <a:ext cx="5264700" cy="830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8" name="Google Shape;38;p12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3"/>
          <p:cNvSpPr/>
          <p:nvPr/>
        </p:nvSpPr>
        <p:spPr>
          <a:xfrm>
            <a:off x="3780000" y="-254"/>
            <a:ext cx="3780000" cy="1044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13"/>
          <p:cNvSpPr txBox="1"/>
          <p:nvPr>
            <p:ph type="title"/>
          </p:nvPr>
        </p:nvSpPr>
        <p:spPr>
          <a:xfrm>
            <a:off x="219508" y="2503032"/>
            <a:ext cx="3344400" cy="3008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13"/>
          <p:cNvSpPr txBox="1"/>
          <p:nvPr>
            <p:ph idx="1" type="subTitle"/>
          </p:nvPr>
        </p:nvSpPr>
        <p:spPr>
          <a:xfrm>
            <a:off x="219508" y="5689531"/>
            <a:ext cx="3344400" cy="25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13"/>
          <p:cNvSpPr txBox="1"/>
          <p:nvPr>
            <p:ph idx="2" type="body"/>
          </p:nvPr>
        </p:nvSpPr>
        <p:spPr>
          <a:xfrm>
            <a:off x="4083839" y="1469689"/>
            <a:ext cx="3172200" cy="75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4" name="Google Shape;44;p13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4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hyperlink" Target="https://www.corporate.bouyguestelecom.fr/nos-engagements/le-don-de-giga-donnons-ensemble-acces-au-numerique/premiers-pas-numeriques-grace-a-nos-fiches-en-falc/" TargetMode="External"/><Relationship Id="rId5" Type="http://schemas.openxmlformats.org/officeDocument/2006/relationships/hyperlink" Target="http://falc-able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"/>
          <p:cNvSpPr/>
          <p:nvPr/>
        </p:nvSpPr>
        <p:spPr>
          <a:xfrm>
            <a:off x="0" y="0"/>
            <a:ext cx="861000" cy="104400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"/>
          <p:cNvSpPr txBox="1"/>
          <p:nvPr/>
        </p:nvSpPr>
        <p:spPr>
          <a:xfrm rot="-5400000">
            <a:off x="-1853700" y="7098000"/>
            <a:ext cx="4571700" cy="66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fr" sz="23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IDENTITÉ NUMÉRIQUE</a:t>
            </a:r>
            <a:endParaRPr b="1" i="0" sz="23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"/>
          <p:cNvSpPr txBox="1"/>
          <p:nvPr/>
        </p:nvSpPr>
        <p:spPr>
          <a:xfrm>
            <a:off x="1562100" y="561975"/>
            <a:ext cx="5486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"/>
          <p:cNvSpPr txBox="1"/>
          <p:nvPr/>
        </p:nvSpPr>
        <p:spPr>
          <a:xfrm>
            <a:off x="923925" y="323850"/>
            <a:ext cx="54864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2500" u="none" cap="none" strike="noStrike">
                <a:solidFill>
                  <a:srgbClr val="78D2AA"/>
                </a:solidFill>
                <a:latin typeface="Fira Sans"/>
                <a:ea typeface="Fira Sans"/>
                <a:cs typeface="Fira Sans"/>
                <a:sym typeface="Fira Sans"/>
              </a:rPr>
              <a:t>Je gère mon image en ligne et celle des autres</a:t>
            </a:r>
            <a:endParaRPr b="1" i="0" sz="2500" u="none" cap="none" strike="noStrike">
              <a:solidFill>
                <a:srgbClr val="78D2AA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65" name="Google Shape;65;p1"/>
          <p:cNvSpPr txBox="1"/>
          <p:nvPr>
            <p:ph idx="12" type="sldNum"/>
          </p:nvPr>
        </p:nvSpPr>
        <p:spPr>
          <a:xfrm>
            <a:off x="6486523" y="9160350"/>
            <a:ext cx="10482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3</a:t>
            </a:r>
            <a:endParaRPr/>
          </a:p>
        </p:txBody>
      </p:sp>
      <p:sp>
        <p:nvSpPr>
          <p:cNvPr id="66" name="Google Shape;66;p1"/>
          <p:cNvSpPr txBox="1"/>
          <p:nvPr/>
        </p:nvSpPr>
        <p:spPr>
          <a:xfrm>
            <a:off x="1143000" y="1352550"/>
            <a:ext cx="5486400" cy="68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400" u="none" cap="none" strike="noStrike">
                <a:solidFill>
                  <a:srgbClr val="1F497D"/>
                </a:solidFill>
                <a:latin typeface="Tahoma"/>
                <a:ea typeface="Tahoma"/>
                <a:cs typeface="Tahoma"/>
                <a:sym typeface="Tahoma"/>
              </a:rPr>
              <a:t>Internet et vie privée</a:t>
            </a:r>
            <a:endParaRPr b="1" i="0" sz="1400" u="none" cap="none" strike="noStrike">
              <a:solidFill>
                <a:srgbClr val="1F497D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Sur internet je publie des contenus comme : 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des photos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des vidéos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des commentaires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Je peux aussi partager les contenus des autres.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Des fois, c’est moi en photo ou mes amies.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Des fois, ça parle de moi ou de mes amies.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Les contenus restent toujours sur internet.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400" u="none" cap="none" strike="noStrike">
                <a:solidFill>
                  <a:srgbClr val="1F497D"/>
                </a:solidFill>
                <a:latin typeface="Tahoma"/>
                <a:ea typeface="Tahoma"/>
                <a:cs typeface="Tahoma"/>
                <a:sym typeface="Tahoma"/>
              </a:rPr>
              <a:t>E reputation</a:t>
            </a:r>
            <a:endParaRPr b="1" i="0" sz="1400" u="none" cap="none" strike="noStrike">
              <a:solidFill>
                <a:srgbClr val="1F497D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Sur internet, toutes les informations sur moi s’appellent la E-réputation.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Par exemple, on trouve des informations sur moi dans : 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les photos de moi sur les réseaux sociaux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les commentaires sur les réseaux sociaux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quand j’aime la photo d’une amie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Ma E-réputation est importante pour donner une bonne image de moi.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7" name="Google Shape;67;p1"/>
          <p:cNvGrpSpPr/>
          <p:nvPr/>
        </p:nvGrpSpPr>
        <p:grpSpPr>
          <a:xfrm>
            <a:off x="202713" y="556386"/>
            <a:ext cx="442373" cy="420775"/>
            <a:chOff x="-6690625" y="3631325"/>
            <a:chExt cx="307225" cy="292225"/>
          </a:xfrm>
        </p:grpSpPr>
        <p:sp>
          <p:nvSpPr>
            <p:cNvPr id="68" name="Google Shape;68;p1"/>
            <p:cNvSpPr/>
            <p:nvPr/>
          </p:nvSpPr>
          <p:spPr>
            <a:xfrm>
              <a:off x="-6690625" y="3631325"/>
              <a:ext cx="222925" cy="292225"/>
            </a:xfrm>
            <a:custGeom>
              <a:rect b="b" l="l" r="r" t="t"/>
              <a:pathLst>
                <a:path extrusionOk="0" h="11689" w="8917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" name="Google Shape;69;p1"/>
            <p:cNvSpPr/>
            <p:nvPr/>
          </p:nvSpPr>
          <p:spPr>
            <a:xfrm>
              <a:off x="-6604350" y="3832175"/>
              <a:ext cx="58675" cy="56550"/>
            </a:xfrm>
            <a:custGeom>
              <a:rect b="b" l="l" r="r" t="t"/>
              <a:pathLst>
                <a:path extrusionOk="0" h="2262" w="2347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" name="Google Shape;70;p1"/>
            <p:cNvSpPr/>
            <p:nvPr/>
          </p:nvSpPr>
          <p:spPr>
            <a:xfrm>
              <a:off x="-6470875" y="3684775"/>
              <a:ext cx="87475" cy="71800"/>
            </a:xfrm>
            <a:custGeom>
              <a:rect b="b" l="l" r="r" t="t"/>
              <a:pathLst>
                <a:path extrusionOk="0" h="2872" w="3499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" name="Google Shape;71;p1"/>
            <p:cNvSpPr/>
            <p:nvPr/>
          </p:nvSpPr>
          <p:spPr>
            <a:xfrm>
              <a:off x="-6578775" y="3721900"/>
              <a:ext cx="143375" cy="143375"/>
            </a:xfrm>
            <a:custGeom>
              <a:rect b="b" l="l" r="r" t="t"/>
              <a:pathLst>
                <a:path extrusionOk="0" h="5735" w="5735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1"/>
            <p:cNvSpPr/>
            <p:nvPr/>
          </p:nvSpPr>
          <p:spPr>
            <a:xfrm>
              <a:off x="-6685100" y="3636850"/>
              <a:ext cx="47275" cy="46475"/>
            </a:xfrm>
            <a:custGeom>
              <a:rect b="b" l="l" r="r" t="t"/>
              <a:pathLst>
                <a:path extrusionOk="0" h="1859" w="1891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"/>
          <p:cNvSpPr/>
          <p:nvPr/>
        </p:nvSpPr>
        <p:spPr>
          <a:xfrm>
            <a:off x="-6600" y="0"/>
            <a:ext cx="861000" cy="104400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2"/>
          <p:cNvSpPr txBox="1"/>
          <p:nvPr/>
        </p:nvSpPr>
        <p:spPr>
          <a:xfrm flipH="1" rot="-5400000">
            <a:off x="-1083300" y="8491625"/>
            <a:ext cx="30144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2"/>
          <p:cNvSpPr txBox="1"/>
          <p:nvPr>
            <p:ph idx="12" type="sldNum"/>
          </p:nvPr>
        </p:nvSpPr>
        <p:spPr>
          <a:xfrm>
            <a:off x="6296020" y="9160350"/>
            <a:ext cx="12387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3</a:t>
            </a:r>
            <a:endParaRPr/>
          </a:p>
        </p:txBody>
      </p:sp>
      <p:sp>
        <p:nvSpPr>
          <p:cNvPr id="80" name="Google Shape;80;p2"/>
          <p:cNvSpPr txBox="1"/>
          <p:nvPr/>
        </p:nvSpPr>
        <p:spPr>
          <a:xfrm>
            <a:off x="1209675" y="476250"/>
            <a:ext cx="3810000" cy="93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400" u="none" cap="none" strike="noStrike">
                <a:solidFill>
                  <a:srgbClr val="1F497D"/>
                </a:solidFill>
                <a:latin typeface="Tahoma"/>
                <a:ea typeface="Tahoma"/>
                <a:cs typeface="Tahoma"/>
                <a:sym typeface="Tahoma"/>
              </a:rPr>
              <a:t>Bonnes pratiques</a:t>
            </a:r>
            <a:endParaRPr b="1" i="0" sz="1400" u="none" cap="none" strike="noStrike">
              <a:solidFill>
                <a:srgbClr val="1F497D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Pour avoir une bonne réputation </a:t>
            </a:r>
            <a:b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je fais attention : 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Quand je publie ou partage une photo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Quand les autres partagent ou publient une photo de moi.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Avant de partager une photo de moi ou une information sur moi </a:t>
            </a:r>
            <a:b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je réfléchis à : 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Est-ce que je veux que les autres voient cette photo ?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Est-ce que je veux que les autres connaissent cette information ?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Avant de prendre une photo de mes amies ou de ma famille</a:t>
            </a:r>
            <a:b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je demande si elles sont d’accord.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Avant de partager une photo de mes amies ou de ma famille</a:t>
            </a:r>
            <a:b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je demande si elles sont d’accord.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Avant de partager une photo d’un enfant</a:t>
            </a:r>
            <a:b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je demande à ses parents s’ils sont d’accord.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2"/>
          <p:cNvSpPr txBox="1"/>
          <p:nvPr/>
        </p:nvSpPr>
        <p:spPr>
          <a:xfrm rot="-5400000">
            <a:off x="-1853700" y="7098000"/>
            <a:ext cx="4571700" cy="66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fr" sz="23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IDENTITÉ NUMÉRIQUE</a:t>
            </a:r>
            <a:endParaRPr b="1" i="0" sz="23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2" name="Google Shape;82;p2"/>
          <p:cNvGrpSpPr/>
          <p:nvPr/>
        </p:nvGrpSpPr>
        <p:grpSpPr>
          <a:xfrm>
            <a:off x="202713" y="556386"/>
            <a:ext cx="442373" cy="420775"/>
            <a:chOff x="-6690625" y="3631325"/>
            <a:chExt cx="307225" cy="292225"/>
          </a:xfrm>
        </p:grpSpPr>
        <p:sp>
          <p:nvSpPr>
            <p:cNvPr id="83" name="Google Shape;83;p2"/>
            <p:cNvSpPr/>
            <p:nvPr/>
          </p:nvSpPr>
          <p:spPr>
            <a:xfrm>
              <a:off x="-6690625" y="3631325"/>
              <a:ext cx="222925" cy="292225"/>
            </a:xfrm>
            <a:custGeom>
              <a:rect b="b" l="l" r="r" t="t"/>
              <a:pathLst>
                <a:path extrusionOk="0" h="11689" w="8917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-6604350" y="3832175"/>
              <a:ext cx="58675" cy="56550"/>
            </a:xfrm>
            <a:custGeom>
              <a:rect b="b" l="l" r="r" t="t"/>
              <a:pathLst>
                <a:path extrusionOk="0" h="2262" w="2347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-6470875" y="3684775"/>
              <a:ext cx="87475" cy="71800"/>
            </a:xfrm>
            <a:custGeom>
              <a:rect b="b" l="l" r="r" t="t"/>
              <a:pathLst>
                <a:path extrusionOk="0" h="2872" w="3499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-6578775" y="3721900"/>
              <a:ext cx="143375" cy="143375"/>
            </a:xfrm>
            <a:custGeom>
              <a:rect b="b" l="l" r="r" t="t"/>
              <a:pathLst>
                <a:path extrusionOk="0" h="5735" w="5735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-6685100" y="3636850"/>
              <a:ext cx="47275" cy="46475"/>
            </a:xfrm>
            <a:custGeom>
              <a:rect b="b" l="l" r="r" t="t"/>
              <a:pathLst>
                <a:path extrusionOk="0" h="1859" w="1891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"/>
          <p:cNvSpPr txBox="1"/>
          <p:nvPr>
            <p:ph idx="12" type="sldNum"/>
          </p:nvPr>
        </p:nvSpPr>
        <p:spPr>
          <a:xfrm>
            <a:off x="6543689" y="9160350"/>
            <a:ext cx="9909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3</a:t>
            </a:r>
            <a:endParaRPr/>
          </a:p>
        </p:txBody>
      </p:sp>
      <p:sp>
        <p:nvSpPr>
          <p:cNvPr id="93" name="Google Shape;93;p3"/>
          <p:cNvSpPr txBox="1"/>
          <p:nvPr/>
        </p:nvSpPr>
        <p:spPr>
          <a:xfrm>
            <a:off x="1295400" y="457200"/>
            <a:ext cx="3771900" cy="73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fr" sz="1400" u="none" cap="none" strike="noStrike">
                <a:solidFill>
                  <a:srgbClr val="1F497D"/>
                </a:solidFill>
                <a:latin typeface="Tahoma"/>
                <a:ea typeface="Tahoma"/>
                <a:cs typeface="Tahoma"/>
                <a:sym typeface="Tahoma"/>
              </a:rPr>
              <a:t>Je réagis</a:t>
            </a:r>
            <a:endParaRPr b="1" i="0" sz="1400" u="none" cap="none" strike="noStrike">
              <a:solidFill>
                <a:srgbClr val="1F497D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fr" sz="12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Quand je ne veux pas être sur une photo</a:t>
            </a:r>
            <a:br>
              <a:rPr b="0" i="0" lang="fr" sz="12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fr" sz="12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je dis non.</a:t>
            </a:r>
            <a:endParaRPr b="0" i="0" sz="1200" u="none" cap="none" strike="noStrike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fr" sz="12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Quand je ne veux plus être sur une photo sur les réseaux sociaux</a:t>
            </a:r>
            <a:br>
              <a:rPr b="0" i="0" lang="fr" sz="12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fr" sz="12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je demande à la personne de l’enlever.</a:t>
            </a:r>
            <a:endParaRPr b="0" i="0" sz="1200" u="none" cap="none" strike="noStrike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fr" sz="12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Si une publication me dérange je peux : </a:t>
            </a:r>
            <a:endParaRPr b="0" i="0" sz="1200" u="none" cap="none" strike="noStrike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cacher la publication</a:t>
            </a:r>
            <a:endParaRPr b="0" i="0" sz="1200" u="none" cap="none" strike="noStrike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demander à retirer la publication</a:t>
            </a:r>
            <a:endParaRPr b="0" i="0" sz="1200" u="none" cap="none" strike="noStrike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signaler la publication</a:t>
            </a:r>
            <a:endParaRPr b="0" i="0" sz="1200" u="none" cap="none" strike="noStrike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demander l’avis de quelqu’un de confiance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Je signale une publication si : 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je suis sur la publication mais j’ai dit non avant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les images sont illégales, par exemple : 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○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des enfants nus,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○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de la drogue,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○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de la violence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●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les images montrent une mauvaise image de moi ou mes amies, comme : 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○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avec de l’alcool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Char char="○"/>
            </a:pPr>
            <a:r>
              <a:rPr b="0" i="0" lang="fr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nues</a:t>
            </a:r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94" name="Google Shape;94;p3"/>
          <p:cNvSpPr/>
          <p:nvPr/>
        </p:nvSpPr>
        <p:spPr>
          <a:xfrm>
            <a:off x="-6600" y="0"/>
            <a:ext cx="861000" cy="104400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" name="Google Shape;9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9658" y="366009"/>
            <a:ext cx="461700" cy="4617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3"/>
          <p:cNvSpPr txBox="1"/>
          <p:nvPr/>
        </p:nvSpPr>
        <p:spPr>
          <a:xfrm>
            <a:off x="879600" y="8591550"/>
            <a:ext cx="58008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1" lang="fr" sz="1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Cette fiche s’appuie sur le travail de Bouygues Télécom (</a:t>
            </a:r>
            <a:r>
              <a:rPr b="0" i="1" lang="fr" sz="1000" u="sng" cap="none" strike="noStrike">
                <a:solidFill>
                  <a:srgbClr val="1155CC"/>
                </a:solidFill>
                <a:latin typeface="Tahoma"/>
                <a:ea typeface="Tahoma"/>
                <a:cs typeface="Tahoma"/>
                <a:sym typeface="Tahoma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Bouygues en Falc</a:t>
            </a:r>
            <a:r>
              <a:rPr b="0" i="1" lang="fr" sz="1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) et sur </a:t>
            </a:r>
            <a:br>
              <a:rPr b="0" i="1" lang="fr" sz="1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1" lang="fr" sz="1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le dictionnaire collaboratif Falc-able (</a:t>
            </a:r>
            <a:r>
              <a:rPr b="0" i="1" lang="fr" sz="1000" u="sng" cap="none" strike="noStrike">
                <a:solidFill>
                  <a:srgbClr val="1155CC"/>
                </a:solidFill>
                <a:latin typeface="Tahoma"/>
                <a:ea typeface="Tahoma"/>
                <a:cs typeface="Tahoma"/>
                <a:sym typeface="Tahoma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falc-able.com</a:t>
            </a:r>
            <a:r>
              <a:rPr b="0" i="1" lang="fr" sz="1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3"/>
          <p:cNvSpPr txBox="1"/>
          <p:nvPr/>
        </p:nvSpPr>
        <p:spPr>
          <a:xfrm rot="-5400000">
            <a:off x="-1853700" y="7098000"/>
            <a:ext cx="4571700" cy="66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fr" sz="23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IDENTITÉ NUMÉRIQUE</a:t>
            </a:r>
            <a:endParaRPr b="1" i="0" sz="23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